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3/25/2021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597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3/25/2021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667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3/25/2021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135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3/25/2021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475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3/25/2021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1319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3/25/2021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529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3/25/2021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800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3/25/2021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96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3/25/2021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62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3/25/2021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522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53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3/25/2021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6351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75" r:id="rId5"/>
    <p:sldLayoutId id="2147483680" r:id="rId6"/>
    <p:sldLayoutId id="2147483676" r:id="rId7"/>
    <p:sldLayoutId id="2147483677" r:id="rId8"/>
    <p:sldLayoutId id="2147483678" r:id="rId9"/>
    <p:sldLayoutId id="2147483679" r:id="rId10"/>
    <p:sldLayoutId id="2147483681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Rysowane ręcznie, czarne wzory na żółtym tle">
            <a:extLst>
              <a:ext uri="{FF2B5EF4-FFF2-40B4-BE49-F238E27FC236}">
                <a16:creationId xmlns:a16="http://schemas.microsoft.com/office/drawing/2014/main" id="{C970E462-7416-4915-A813-13AD635F4C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68" r="-1" b="28767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B8CE58F-407C-497E-B723-21FD8C6D3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09937" y="721297"/>
            <a:ext cx="5565913" cy="5415406"/>
            <a:chOff x="797792" y="912854"/>
            <a:chExt cx="5298208" cy="503229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BE70332-ECAF-47BB-8C7B-BD049452F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1439" y="1056388"/>
              <a:ext cx="4968823" cy="4748064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16D9361-A35A-4DC8-AAB9-04FD2D6FEE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7792" y="912854"/>
              <a:ext cx="5298208" cy="5032292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7FC31AD-FBB3-4219-A758-D6F7594A0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671" y="1232452"/>
              <a:ext cx="4715122" cy="4439901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9929FE1A-0D0F-42E2-A14B-23E73ACDC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1463" y="1685677"/>
            <a:ext cx="4181444" cy="2362673"/>
          </a:xfrm>
        </p:spPr>
        <p:txBody>
          <a:bodyPr anchor="b">
            <a:normAutofit/>
          </a:bodyPr>
          <a:lstStyle/>
          <a:p>
            <a:pPr algn="ctr"/>
            <a:r>
              <a:rPr lang="pl-PL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Przecinek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55C1749-E246-4CFF-9977-38F175CDB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0240" y="4048350"/>
            <a:ext cx="3283888" cy="816301"/>
          </a:xfrm>
        </p:spPr>
        <p:txBody>
          <a:bodyPr anchor="t">
            <a:normAutofit fontScale="77500" lnSpcReduction="20000"/>
          </a:bodyPr>
          <a:lstStyle/>
          <a:p>
            <a:pPr algn="ctr"/>
            <a:r>
              <a:rPr lang="pl-PL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Mały znak interpunkcyjny o wielkim znaczeniu</a:t>
            </a:r>
          </a:p>
        </p:txBody>
      </p:sp>
    </p:spTree>
    <p:extLst>
      <p:ext uri="{BB962C8B-B14F-4D97-AF65-F5344CB8AC3E}">
        <p14:creationId xmlns:p14="http://schemas.microsoft.com/office/powerpoint/2010/main" val="1378873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25BFCF2-43D2-460D-BF30-7276B51A5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Przecinek – co to jest?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9B4A4B-C8FD-4D86-AFEF-C848A1F7D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Przecinek to – obok kropki – najczęściej stosowany </a:t>
            </a:r>
            <a:r>
              <a:rPr lang="pl-PL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znak interpunkcyjny</a:t>
            </a:r>
            <a:r>
              <a:rPr lang="pl-P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Pełni wiele ważnych funkcji. Bez niego trudno byłoby zrozumieć niektóre zdania.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cs typeface="Times New Roman" panose="02020603050405020304" pitchFamily="18" charset="0"/>
              </a:rPr>
              <a:t>Rozdziela różne elementy pojawiające się w zdaniu (powtórzenia, wtrącenia, wyliczenia…)</a:t>
            </a:r>
          </a:p>
          <a:p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	Muszę kupić mleko, jajka, twaróg i śmietanę.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cs typeface="Times New Roman" panose="02020603050405020304" pitchFamily="18" charset="0"/>
              </a:rPr>
              <a:t>Rozdziela części zdania złożonego, czyli takiego, które ma kilka czasowników</a:t>
            </a:r>
          </a:p>
          <a:p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pl-PL" u="sng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Idę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na spacer, ponieważ </a:t>
            </a:r>
            <a:r>
              <a:rPr lang="pl-PL" u="sng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potrzebuję</a:t>
            </a:r>
            <a:r>
              <a:rPr lang="pl-PL" dirty="0">
                <a:solidFill>
                  <a:srgbClr val="C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odpoczynku.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599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34E0E0E-546C-4974-A70F-C341DA342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Co by było, gdyby nie było przecinka?</a:t>
            </a: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C5F6398E-8065-4948-ADC3-E17C5A6F5885}"/>
              </a:ext>
            </a:extLst>
          </p:cNvPr>
          <p:cNvSpPr/>
          <p:nvPr/>
        </p:nvSpPr>
        <p:spPr>
          <a:xfrm>
            <a:off x="1775791" y="2226365"/>
            <a:ext cx="2531166" cy="1060174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Zjedzmy dzieci!</a:t>
            </a:r>
          </a:p>
          <a:p>
            <a:pPr algn="ctr"/>
            <a:r>
              <a:rPr lang="pl-PL" dirty="0"/>
              <a:t>Zjedzmy, dzieci!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4E888AD8-F2E6-4D21-B837-ED27470075AD}"/>
              </a:ext>
            </a:extLst>
          </p:cNvPr>
          <p:cNvSpPr/>
          <p:nvPr/>
        </p:nvSpPr>
        <p:spPr>
          <a:xfrm>
            <a:off x="3604591" y="3429000"/>
            <a:ext cx="4227444" cy="106017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dirty="0"/>
              <a:t>Operować, nie można czekać.</a:t>
            </a:r>
          </a:p>
          <a:p>
            <a:pPr algn="ctr"/>
            <a:r>
              <a:rPr lang="pl-PL" dirty="0"/>
              <a:t>Operować nie można, czekać.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B6679872-6D42-40B2-A92C-E5627CEA2922}"/>
              </a:ext>
            </a:extLst>
          </p:cNvPr>
          <p:cNvSpPr/>
          <p:nvPr/>
        </p:nvSpPr>
        <p:spPr>
          <a:xfrm>
            <a:off x="1775791" y="4822363"/>
            <a:ext cx="8257430" cy="1696278"/>
          </a:xfrm>
          <a:prstGeom prst="round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pl-PL" dirty="0">
                <a:solidFill>
                  <a:schemeClr val="tx1"/>
                </a:solidFill>
              </a:rPr>
              <a:t>A: Czy Michał przypadkiem nie narzekał na nauczyciela chemii?</a:t>
            </a:r>
          </a:p>
          <a:p>
            <a:pPr lvl="1"/>
            <a:r>
              <a:rPr lang="pl-PL" dirty="0">
                <a:solidFill>
                  <a:schemeClr val="tx1"/>
                </a:solidFill>
              </a:rPr>
              <a:t>B: Nie jest zadowolony.</a:t>
            </a:r>
            <a:br>
              <a:rPr lang="pl-PL" dirty="0">
                <a:solidFill>
                  <a:schemeClr val="tx1"/>
                </a:solidFill>
              </a:rPr>
            </a:br>
            <a:br>
              <a:rPr lang="pl-PL" dirty="0">
                <a:solidFill>
                  <a:schemeClr val="tx1"/>
                </a:solidFill>
              </a:rPr>
            </a:br>
            <a:r>
              <a:rPr lang="pl-PL" dirty="0">
                <a:solidFill>
                  <a:schemeClr val="tx1"/>
                </a:solidFill>
              </a:rPr>
              <a:t>A: Czy Michał przypadkiem nie narzekał na nauczyciela chemii?</a:t>
            </a:r>
            <a:br>
              <a:rPr lang="pl-PL" dirty="0">
                <a:solidFill>
                  <a:schemeClr val="tx1"/>
                </a:solidFill>
              </a:rPr>
            </a:br>
            <a:r>
              <a:rPr lang="pl-PL" dirty="0">
                <a:solidFill>
                  <a:schemeClr val="tx1"/>
                </a:solidFill>
              </a:rPr>
              <a:t>B: Nie, jest zadowolony.</a:t>
            </a:r>
          </a:p>
        </p:txBody>
      </p:sp>
    </p:spTree>
    <p:extLst>
      <p:ext uri="{BB962C8B-B14F-4D97-AF65-F5344CB8AC3E}">
        <p14:creationId xmlns:p14="http://schemas.microsoft.com/office/powerpoint/2010/main" val="260324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A4BA7B-E7B5-4A4C-B6B2-CDEE625F2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Przykłady – ponieważ, bo, żeby, że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1ED883-D2C4-432E-BAA3-B525D5B82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l-PL" dirty="0">
                <a:solidFill>
                  <a:srgbClr val="C00000"/>
                </a:solidFill>
              </a:rPr>
              <a:t>Chodzę wcześnie spać</a:t>
            </a:r>
            <a:r>
              <a:rPr lang="pl-PL" b="1" dirty="0">
                <a:solidFill>
                  <a:srgbClr val="C00000"/>
                </a:solidFill>
              </a:rPr>
              <a:t>, ponieważ </a:t>
            </a:r>
            <a:r>
              <a:rPr lang="pl-PL" dirty="0">
                <a:solidFill>
                  <a:srgbClr val="C00000"/>
                </a:solidFill>
              </a:rPr>
              <a:t>w czasie snu najlepiej odpoczywam.</a:t>
            </a:r>
          </a:p>
          <a:p>
            <a:endParaRPr lang="pl-PL" dirty="0"/>
          </a:p>
          <a:p>
            <a:r>
              <a:rPr lang="pl-PL" dirty="0">
                <a:solidFill>
                  <a:schemeClr val="accent5">
                    <a:lumMod val="75000"/>
                  </a:schemeClr>
                </a:solidFill>
              </a:rPr>
              <a:t>Przebywam na powietrzu</a:t>
            </a:r>
            <a:r>
              <a:rPr lang="pl-PL" b="1" dirty="0">
                <a:solidFill>
                  <a:schemeClr val="accent5">
                    <a:lumMod val="75000"/>
                  </a:schemeClr>
                </a:solidFill>
              </a:rPr>
              <a:t>, żeby </a:t>
            </a:r>
            <a:r>
              <a:rPr lang="pl-PL" dirty="0">
                <a:solidFill>
                  <a:schemeClr val="accent5">
                    <a:lumMod val="75000"/>
                  </a:schemeClr>
                </a:solidFill>
              </a:rPr>
              <a:t>wypocząć po zajęciach.</a:t>
            </a:r>
            <a:br>
              <a:rPr lang="pl-PL" dirty="0"/>
            </a:br>
            <a:endParaRPr lang="pl-PL" dirty="0"/>
          </a:p>
          <a:p>
            <a:r>
              <a:rPr lang="pl-PL" dirty="0">
                <a:solidFill>
                  <a:srgbClr val="00B050"/>
                </a:solidFill>
              </a:rPr>
              <a:t>Nie gram długo w gry komputerowe</a:t>
            </a:r>
            <a:r>
              <a:rPr lang="pl-PL" b="1" dirty="0">
                <a:solidFill>
                  <a:srgbClr val="00B050"/>
                </a:solidFill>
              </a:rPr>
              <a:t>, bo </a:t>
            </a:r>
            <a:r>
              <a:rPr lang="pl-PL" dirty="0">
                <a:solidFill>
                  <a:srgbClr val="00B050"/>
                </a:solidFill>
              </a:rPr>
              <a:t>to męczy mój wzrok.</a:t>
            </a:r>
            <a:br>
              <a:rPr lang="pl-PL" dirty="0">
                <a:solidFill>
                  <a:srgbClr val="00B050"/>
                </a:solidFill>
              </a:rPr>
            </a:br>
            <a:endParaRPr lang="pl-PL" dirty="0">
              <a:solidFill>
                <a:srgbClr val="00B050"/>
              </a:solidFill>
            </a:endParaRPr>
          </a:p>
          <a:p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Myślę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</a:rPr>
              <a:t>, że </a:t>
            </a:r>
            <a:r>
              <a:rPr lang="pl-PL" dirty="0">
                <a:solidFill>
                  <a:schemeClr val="accent2">
                    <a:lumMod val="75000"/>
                  </a:schemeClr>
                </a:solidFill>
              </a:rPr>
              <a:t>na święta pojadę do dziadków.</a:t>
            </a:r>
          </a:p>
        </p:txBody>
      </p:sp>
    </p:spTree>
    <p:extLst>
      <p:ext uri="{BB962C8B-B14F-4D97-AF65-F5344CB8AC3E}">
        <p14:creationId xmlns:p14="http://schemas.microsoft.com/office/powerpoint/2010/main" val="52594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2C19DA-4407-447A-B6B0-64A7074D1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Uzupełnij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FA9B979-C407-4133-B825-2154B5F45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2312276"/>
            <a:ext cx="8770571" cy="4207794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Jem warzywa żeby być silny i zdrowy.</a:t>
            </a:r>
          </a:p>
          <a:p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Jem warzywa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b="1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żeby</a:t>
            </a:r>
            <a:r>
              <a:rPr lang="pl-PL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być silny i zdrowy.</a:t>
            </a:r>
          </a:p>
          <a:p>
            <a:r>
              <a:rPr lang="pl-P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Często odwiedzam bibliotekę ponieważ uwielbiam czytać książki.</a:t>
            </a:r>
          </a:p>
          <a:p>
            <a:r>
              <a:rPr lang="pl-P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Często odwiedzam bibliotekę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l-P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ponieważ</a:t>
            </a:r>
            <a:r>
              <a:rPr lang="pl-PL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uwielbiam czytać książki.</a:t>
            </a:r>
          </a:p>
          <a:p>
            <a:r>
              <a:rPr lang="pl-PL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Chyba się zdrzemnę bo czuję że potrzebuję odpocząć.</a:t>
            </a:r>
          </a:p>
          <a:p>
            <a:r>
              <a:rPr lang="pl-PL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Chyba się zdrzemnę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l-PL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b="1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</a:t>
            </a:r>
            <a:r>
              <a:rPr lang="pl-PL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czuję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l-PL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b="1" u="sng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że</a:t>
            </a:r>
            <a:r>
              <a:rPr lang="pl-PL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potrzebuję odpocząć.</a:t>
            </a:r>
          </a:p>
          <a:p>
            <a:r>
              <a:rPr lang="pl-PL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Jacek wspomniał że powinnam też spakować strój kąpielowy.</a:t>
            </a:r>
          </a:p>
          <a:p>
            <a:r>
              <a:rPr lang="pl-PL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Jacek wspomniał</a:t>
            </a: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l-PL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b="1" u="sng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że</a:t>
            </a:r>
            <a:r>
              <a:rPr lang="pl-PL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powinnam też spakować strój kąpielowy.</a:t>
            </a:r>
          </a:p>
          <a:p>
            <a:endParaRPr lang="pl-P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13DE97E1-1CC4-48C7-BE45-FCEBC9D830A7}"/>
              </a:ext>
            </a:extLst>
          </p:cNvPr>
          <p:cNvSpPr txBox="1"/>
          <p:nvPr/>
        </p:nvSpPr>
        <p:spPr>
          <a:xfrm>
            <a:off x="4299025" y="6120777"/>
            <a:ext cx="284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96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theme/theme1.xml><?xml version="1.0" encoding="utf-8"?>
<a:theme xmlns:a="http://schemas.openxmlformats.org/drawingml/2006/main" name="SketchLinesVTI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156</TotalTime>
  <Words>276</Words>
  <Application>Microsoft Office PowerPoint</Application>
  <PresentationFormat>Panoramiczny</PresentationFormat>
  <Paragraphs>30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10" baseType="lpstr">
      <vt:lpstr>Meiryo</vt:lpstr>
      <vt:lpstr>Arial</vt:lpstr>
      <vt:lpstr>Calibri</vt:lpstr>
      <vt:lpstr>Corbel</vt:lpstr>
      <vt:lpstr>SketchLinesVTI</vt:lpstr>
      <vt:lpstr>Przecinek</vt:lpstr>
      <vt:lpstr>Przecinek – co to jest?</vt:lpstr>
      <vt:lpstr>Co by było, gdyby nie było przecinka?</vt:lpstr>
      <vt:lpstr>Przykłady – ponieważ, bo, żeby, że</vt:lpstr>
      <vt:lpstr>Uzupełnij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Przecinek</dc:title>
  <dc:creator>Natalia Konicz-Hamada</dc:creator>
  <cp:lastModifiedBy>Natalia Konicz-Hamada</cp:lastModifiedBy>
  <cp:revision>10</cp:revision>
  <dcterms:created xsi:type="dcterms:W3CDTF">2021-03-25T13:30:45Z</dcterms:created>
  <dcterms:modified xsi:type="dcterms:W3CDTF">2021-03-25T16:12:57Z</dcterms:modified>
</cp:coreProperties>
</file>